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notesSlide18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1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21.png" ContentType="image/png"/>
  <Override PartName="/ppt/media/image3.png" ContentType="image/png"/>
  <Override PartName="/ppt/media/image8.png" ContentType="image/png"/>
  <Override PartName="/ppt/media/image23.png" ContentType="image/png"/>
  <Override PartName="/ppt/media/image4.wmf" ContentType="image/x-wmf"/>
  <Override PartName="/ppt/media/image6.wmf" ContentType="image/x-wmf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1F4F700-8DB6-44DC-83C9-13CA6F03FF4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4 ergo dispo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 ergo physique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10 Conseil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Touche Maintenue vs Tapée (win + alt + Ctr)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Multi  (numpad / fn)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Macro (sp = space 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AutoShift vs Shift au pouce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Leader keys (vi mode)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Multi Tapé / Combo de touches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One Shot (Shift + letter)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Touche Maintenue vs Tapée (win + alt + Ctr)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Multi  (numpad / fn)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Macro (sp = space 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AutoShift vs Shift au pouce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Leader keys (vi mode)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Multi Tapé / Combo de touches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One Shot (Shift + letter)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Typist 1880 Frank Edward McGurrin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Porter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que 22" descr=""/>
          <p:cNvPicPr/>
          <p:nvPr/>
        </p:nvPicPr>
        <p:blipFill>
          <a:blip r:embed="rId3"/>
          <a:srcRect l="36803" t="15521" r="54492" b="75197"/>
          <a:stretch/>
        </p:blipFill>
        <p:spPr>
          <a:xfrm>
            <a:off x="8859240" y="-2042640"/>
            <a:ext cx="4439160" cy="4085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585160" y="1610280"/>
            <a:ext cx="8768160" cy="1960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865400" y="3586680"/>
            <a:ext cx="6487920" cy="1499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r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9209520" y="13680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76400" y="224640"/>
            <a:ext cx="11838600" cy="6267960"/>
          </a:xfrm>
          <a:prstGeom prst="rect">
            <a:avLst/>
          </a:prstGeom>
          <a:solidFill>
            <a:srgbClr val="ffffff">
              <a:alpha val="95000"/>
            </a:srgbClr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Image 11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610480" y="642204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Montserrat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6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8610480" y="637848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ffffff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2585160" y="1610280"/>
            <a:ext cx="8768160" cy="196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37000"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Bépo, Dvorak, Colemak, mythes et légendes autour des dispositions et des soi-disant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4865400" y="3586680"/>
            <a:ext cx="648792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Alexandre Navarro | @alex_j_navarro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11405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Disposition Qwerty vs Ergonomique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Touches les + utilisées sur la homerow ou proches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Distance parcouru  par les doigts est minisée, benchmark score sur http://patorjk.com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Doigts différents pour les doublets / triplets fréquents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Alternance main gauche / droite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005840" y="4241160"/>
            <a:ext cx="2468880" cy="261684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8229600" y="4595040"/>
            <a:ext cx="3655800" cy="171432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4114800" y="4603680"/>
            <a:ext cx="3689280" cy="1705680"/>
          </a:xfrm>
          <a:prstGeom prst="rect">
            <a:avLst/>
          </a:prstGeom>
          <a:ln>
            <a:noFill/>
          </a:ln>
        </p:spPr>
      </p:pic>
      <p:sp>
        <p:nvSpPr>
          <p:cNvPr id="173" name="TextShape 4"/>
          <p:cNvSpPr txBox="1"/>
          <p:nvPr/>
        </p:nvSpPr>
        <p:spPr>
          <a:xfrm>
            <a:off x="914400" y="3859920"/>
            <a:ext cx="2655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Azerty (48) vs Bépo (65)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TextShape 5"/>
          <p:cNvSpPr txBox="1"/>
          <p:nvPr/>
        </p:nvSpPr>
        <p:spPr>
          <a:xfrm>
            <a:off x="5303520" y="4257360"/>
            <a:ext cx="1372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Dvorak (65)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TextShape 6"/>
          <p:cNvSpPr txBox="1"/>
          <p:nvPr/>
        </p:nvSpPr>
        <p:spPr>
          <a:xfrm>
            <a:off x="9601200" y="4248720"/>
            <a:ext cx="1374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Qwerty (53)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Dvorak (1936)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Optimisée pour de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anglais, score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patorjk 65 contre 53 pour le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Inconvénients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du Qwerty / 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seulement pour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la programmation 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 (Programmer Dvorak)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du tout adaptée aux langues avec accents (français)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fld id="{548B6AD8-218E-45C2-8ED0-FE55853E4242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8197920" y="2651760"/>
            <a:ext cx="3689280" cy="170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Bépo (2005)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du français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français, score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patorjk 65 contre 48 pour le 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anglais,  score patorjk 60 contre 49 pour le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Inconvénients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à l’Azerty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le français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si mal pour la programmation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l’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anglais 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7315200" y="3383280"/>
            <a:ext cx="4663440" cy="1440720"/>
          </a:xfrm>
          <a:prstGeom prst="rect">
            <a:avLst/>
          </a:prstGeom>
          <a:ln>
            <a:noFill/>
          </a:ln>
        </p:spPr>
      </p:pic>
      <p:sp>
        <p:nvSpPr>
          <p:cNvPr id="183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Colemak (2006)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 pour l’anglais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anglais, score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patorjk 65 contre 53 pour le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Sans tout changer de la disposition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Apprentissage Tarmac (5 étapes)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Inconvénients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l’anglais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Possible d’utiliser une langue internationale mais non optimisée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8229600" y="3108960"/>
            <a:ext cx="3753000" cy="1737360"/>
          </a:xfrm>
          <a:prstGeom prst="rect">
            <a:avLst/>
          </a:prstGeom>
          <a:ln>
            <a:noFill/>
          </a:ln>
        </p:spPr>
      </p:pic>
      <p:sp>
        <p:nvSpPr>
          <p:cNvPr id="187" name="TextShape 3"/>
          <p:cNvSpPr txBox="1"/>
          <p:nvPr/>
        </p:nvSpPr>
        <p:spPr>
          <a:xfrm>
            <a:off x="668304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TextShape 4"/>
          <p:cNvSpPr txBox="1"/>
          <p:nvPr/>
        </p:nvSpPr>
        <p:spPr>
          <a:xfrm>
            <a:off x="9418320" y="2579760"/>
            <a:ext cx="108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Colemak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Quelques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813240" y="3878640"/>
            <a:ext cx="3484440" cy="26136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838080" y="1636200"/>
            <a:ext cx="4917240" cy="16556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7363440" y="4480560"/>
            <a:ext cx="3975120" cy="201168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7680960" y="1676520"/>
            <a:ext cx="3657600" cy="2438280"/>
          </a:xfrm>
          <a:prstGeom prst="rect">
            <a:avLst/>
          </a:prstGeom>
          <a:ln>
            <a:noFill/>
          </a:ln>
        </p:spPr>
      </p:pic>
      <p:sp>
        <p:nvSpPr>
          <p:cNvPr id="195" name="TextShape 3"/>
          <p:cNvSpPr txBox="1"/>
          <p:nvPr/>
        </p:nvSpPr>
        <p:spPr>
          <a:xfrm>
            <a:off x="731520" y="1280160"/>
            <a:ext cx="2636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Typematrix (2003)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TextShape 4"/>
          <p:cNvSpPr txBox="1"/>
          <p:nvPr/>
        </p:nvSpPr>
        <p:spPr>
          <a:xfrm>
            <a:off x="816120" y="3474720"/>
            <a:ext cx="284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Kinesys Advantage (1991)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TextShape 5"/>
          <p:cNvSpPr txBox="1"/>
          <p:nvPr/>
        </p:nvSpPr>
        <p:spPr>
          <a:xfrm>
            <a:off x="7608600" y="1343880"/>
            <a:ext cx="3638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Keyboardio Model 01 (2015-2018)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TextShape 6"/>
          <p:cNvSpPr txBox="1"/>
          <p:nvPr/>
        </p:nvSpPr>
        <p:spPr>
          <a:xfrm>
            <a:off x="7274520" y="4134240"/>
            <a:ext cx="2235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Erogodox EZ (2015)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TextShape 7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 Général : Apprendre à taper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Avec vos 10 doigts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1 touche = 1 doigt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à l’aveugle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doigts toujours placés sur la homerow au repos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1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masquant vos touches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Acheter des autocollants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5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2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En acheter 2 blank ergonomiques (maison / travail)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Attention si vous aimez travailler sur un portable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En acheter un programmable type ergodox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8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prendre à 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programma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nt le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975600" y="2004480"/>
            <a:ext cx="9448560" cy="4304880"/>
          </a:xfrm>
          <a:prstGeom prst="rect">
            <a:avLst/>
          </a:prstGeom>
          <a:ln>
            <a:noFill/>
          </a:ln>
        </p:spPr>
      </p:pic>
      <p:sp>
        <p:nvSpPr>
          <p:cNvPr id="211" name="TextShape 2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programmant le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975600" y="2004480"/>
            <a:ext cx="9448560" cy="4304880"/>
          </a:xfrm>
          <a:prstGeom prst="rect">
            <a:avLst/>
          </a:prstGeom>
          <a:ln>
            <a:noFill/>
          </a:ln>
        </p:spPr>
      </p:pic>
      <p:sp>
        <p:nvSpPr>
          <p:cNvPr id="214" name="TextShape 2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Introduction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Historique des dispositions des touches des machines à écrire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Pourquoi utiliser clavier ergonomique et ses caractéristiques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Quelques conseils ...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685800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3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disposition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Raison pour changer de disposition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Confort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avez mal aux mains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Vitesse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êtes prêt à passer du beaucoup de temps pour apprendre une nouvelle disposition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7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Disposition : Lequel choisir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Cela dépend (score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patorjk) :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n’êtes pas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Colemak (attention aux accents, altGr ou N tappé à configurer), (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65 anglais)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êtes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tapez en français et 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BvoFRak (67 français, 65 anglais) / Bépo (65 français, 60 anglais)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ne tapez qu’en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MTGAP 2.0 (69 anglais) / Dvorak (65 anglais)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Retour d’expérience sur un clavier ergonomique avec du Bépo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confortable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tapez vraiment à 10 doigts sans regarder le clavier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Un peu plus rapide (~20%)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taper du texte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editer / naviguer via les fonctions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Apprentissage long → Persévérer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0-2 mois (à la maison + 15 min d’apprentissage)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2 mois (maison + travail)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3 mois (vitesse acceptable) / 6 mois (vitesse de croisière)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Machines à écrire Sholes et Glidden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      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74320" y="1005840"/>
            <a:ext cx="11079000" cy="5170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1870                       →                 1873-74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026400" y="33037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7538760" y="1463040"/>
            <a:ext cx="2885400" cy="33994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1371600" y="1458000"/>
            <a:ext cx="3291840" cy="33807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828800" y="4975920"/>
            <a:ext cx="2579400" cy="160776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7040880" y="5017680"/>
            <a:ext cx="3840480" cy="1413000"/>
          </a:xfrm>
          <a:prstGeom prst="rect">
            <a:avLst/>
          </a:prstGeom>
          <a:ln>
            <a:noFill/>
          </a:ln>
        </p:spPr>
      </p:pic>
      <p:sp>
        <p:nvSpPr>
          <p:cNvPr id="139" name="TextShape 4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DE9FA6F1-E2D0-461B-833D-B09D8EC83DF7}" type="slidenum">
              <a:rPr b="0" lang="en-US" sz="1800" spc="-1" strike="noStrike">
                <a:latin typeface="Arial"/>
                <a:ea typeface="Noto Sans CJK SC Regular"/>
              </a:rPr>
              <a:t>&lt;number&gt;</a:t>
            </a:fld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Pour des raisons mécaniques ? En fait ... 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Taper lentement ? Premier dactylographe (1880’s)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463040" y="3314160"/>
            <a:ext cx="3749040" cy="26434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6400800" y="3278160"/>
            <a:ext cx="4663440" cy="2688480"/>
          </a:xfrm>
          <a:prstGeom prst="rect">
            <a:avLst/>
          </a:prstGeom>
          <a:ln>
            <a:noFill/>
          </a:ln>
        </p:spPr>
      </p:pic>
      <p:sp>
        <p:nvSpPr>
          <p:cNvPr id="144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ea typeface="Noto Sans CJK SC Regular"/>
              </a:rPr>
              <a:t>@</a:t>
            </a:r>
            <a:r>
              <a:rPr b="0" lang="en-US" sz="1800" spc="-1" strike="noStrike">
                <a:latin typeface="Arial"/>
              </a:rPr>
              <a:t>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Début 1870  →        Avril 1870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	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→     Mars 1873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    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Demande pour avoir des chiffres                         Feedback utilisateur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4023360" y="356616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731520" y="3383280"/>
            <a:ext cx="2834640" cy="172260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7977960" y="352476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838080" y="1005840"/>
            <a:ext cx="10515240" cy="5170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 lettre la plus courante, à mettre au milieu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 complètement en haut à gauche car peu utilisé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 proche de 8 pour taper les nombres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 proche de Z E car le morse SE très proche de Z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                          →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371600" y="420624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7315200" y="420624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6766560" y="643680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38080" y="365040"/>
            <a:ext cx="11232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Le clavier, du legacy depuis 150 ans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Machine à écrire → Clavier : Jeu des 3 Ressemblances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des touches en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Alignement décalé des Q → A → Z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Les rangées de touches sur un plan différent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1874             →                         1984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577840" y="3840480"/>
            <a:ext cx="5303520" cy="221940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1828800" y="3573720"/>
            <a:ext cx="2011680" cy="2369880"/>
          </a:xfrm>
          <a:prstGeom prst="rect">
            <a:avLst/>
          </a:prstGeom>
          <a:ln>
            <a:noFill/>
          </a:ln>
        </p:spPr>
      </p:pic>
      <p:sp>
        <p:nvSpPr>
          <p:cNvPr id="16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15977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 utiliser un clavier ergonomique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rapide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taper du texte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utiliser votre ordinateur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confortable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minimiser troubles musculo-squeletiques (TMS)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365040"/>
            <a:ext cx="113540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Caractéristiques clavier ergonomique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Accessibilité optimale des touches les plus fréquentes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Colonnes de touches orthogonales aux rangées / symétrique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Plat / peu épais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5729</TotalTime>
  <Application>LibreOffice/6.2.3.2$Linux_X86_64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2019-06-08T17:00:07Z</dcterms:created>
  <dc:creator/>
  <dc:description/>
  <dc:language>en-US</dc:language>
  <cp:lastModifiedBy/>
  <cp:lastPrinted>2019-06-16T19:57:29Z</cp:lastPrinted>
  <dcterms:modified xsi:type="dcterms:W3CDTF">2019-06-19T01:47:20Z</dcterms:modified>
  <cp:revision>168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